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4"/>
  </p:sldMasterIdLst>
  <p:sldIdLst>
    <p:sldId id="257" r:id="rId5"/>
    <p:sldId id="258" r:id="rId6"/>
    <p:sldId id="260" r:id="rId7"/>
    <p:sldId id="261" r:id="rId8"/>
    <p:sldId id="262" r:id="rId9"/>
    <p:sldId id="263" r:id="rId10"/>
    <p:sldId id="265" r:id="rId11"/>
    <p:sldId id="264" r:id="rId12"/>
    <p:sldId id="266"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4" d="100"/>
          <a:sy n="74" d="100"/>
        </p:scale>
        <p:origin x="37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4/18/2025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747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4/18/2025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7221263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4/18/2025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1067886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4/18/2025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74193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4/18/2025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3870129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4/18/2025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8918299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4/18/2025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4896404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4/18/2025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290116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4/18/2025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53309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4/18/2025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28787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4/18/2025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77896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4/18/2025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37730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4/18/2025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27144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4/18/2025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744855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4/18/2025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563189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4/18/2025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02941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4907D986-8816-4272-A432-0437A28A9828}" type="datetime1">
              <a:rPr lang="en-US" smtClean="0"/>
              <a:t>4/18/2025</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pPr algn="l"/>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98009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2D6E202-B606-4609-B914-27C9371A1F6D}" type="datetime1">
              <a:rPr lang="en-US" smtClean="0"/>
              <a:t>4/18/2025</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449888574"/>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6999" y="639097"/>
            <a:ext cx="6815861" cy="3686015"/>
          </a:xfrm>
        </p:spPr>
        <p:txBody>
          <a:bodyPr>
            <a:normAutofit fontScale="90000"/>
          </a:bodyPr>
          <a:lstStyle/>
          <a:p>
            <a:r>
              <a:rPr lang="en-US" sz="8000" dirty="0"/>
              <a:t>Customer Lead Prediction</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4635314" y="4672739"/>
            <a:ext cx="7556685" cy="1021498"/>
          </a:xfrm>
        </p:spPr>
        <p:txBody>
          <a:bodyPr>
            <a:normAutofit/>
          </a:bodyPr>
          <a:lstStyle/>
          <a:p>
            <a:r>
              <a:rPr lang="en-US" sz="2400" dirty="0">
                <a:solidFill>
                  <a:schemeClr val="tx1">
                    <a:lumMod val="85000"/>
                    <a:lumOff val="15000"/>
                  </a:schemeClr>
                </a:solidFill>
              </a:rPr>
              <a:t>Tools Used : Excel, SQL, Power BI</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23A9017-BC15-8F05-4B3A-8F923908F4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57742F-83CA-B74B-127D-4CF605808B2C}"/>
              </a:ext>
            </a:extLst>
          </p:cNvPr>
          <p:cNvSpPr>
            <a:spLocks noGrp="1"/>
          </p:cNvSpPr>
          <p:nvPr>
            <p:ph type="ctrTitle"/>
          </p:nvPr>
        </p:nvSpPr>
        <p:spPr>
          <a:xfrm>
            <a:off x="8322051" y="0"/>
            <a:ext cx="3869950" cy="6790470"/>
          </a:xfrm>
        </p:spPr>
        <p:txBody>
          <a:bodyPr anchor="ctr">
            <a:normAutofit/>
          </a:bodyPr>
          <a:lstStyle/>
          <a:p>
            <a:pPr lvl="0" algn="l"/>
            <a:r>
              <a:rPr lang="en-US" sz="1400" i="1" dirty="0">
                <a:solidFill>
                  <a:srgbClr val="FFFFFF"/>
                </a:solidFill>
                <a:latin typeface="Arial" panose="020B0604020202020204" pitchFamily="34" charset="0"/>
                <a:cs typeface="Arial" panose="020B0604020202020204" pitchFamily="34" charset="0"/>
              </a:rPr>
              <a:t>1) This is our final dashboard</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2)We can </a:t>
            </a:r>
            <a:r>
              <a:rPr lang="en-US" sz="1400" i="1" dirty="0" err="1">
                <a:solidFill>
                  <a:srgbClr val="FFFFFF"/>
                </a:solidFill>
                <a:latin typeface="Arial" panose="020B0604020202020204" pitchFamily="34" charset="0"/>
                <a:cs typeface="Arial" panose="020B0604020202020204" pitchFamily="34" charset="0"/>
              </a:rPr>
              <a:t>analyse</a:t>
            </a:r>
            <a:r>
              <a:rPr lang="en-US" sz="1400" i="1" dirty="0">
                <a:solidFill>
                  <a:srgbClr val="FFFFFF"/>
                </a:solidFill>
                <a:latin typeface="Arial" panose="020B0604020202020204" pitchFamily="34" charset="0"/>
                <a:cs typeface="Arial" panose="020B0604020202020204" pitchFamily="34" charset="0"/>
              </a:rPr>
              <a:t> the entire data source like how many leads are converted, country ,city , lead source wise</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3)also helps to understand avg page views per visit, avg time spent on website</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4)last notable activity details</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5)specialization and occupation wise detailed break down</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6)trend ANALYSIS GRAPH HELPS TO UNDERSTAND THE LEADS CONVERTED OVER AVG TIME SPENT ON WEBSITE</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7) We also have various cards to understand conversion ratio</a:t>
            </a:r>
          </a:p>
        </p:txBody>
      </p:sp>
      <p:pic>
        <p:nvPicPr>
          <p:cNvPr id="5" name="Picture 4">
            <a:extLst>
              <a:ext uri="{FF2B5EF4-FFF2-40B4-BE49-F238E27FC236}">
                <a16:creationId xmlns:a16="http://schemas.microsoft.com/office/drawing/2014/main" id="{4087F5B4-604A-8751-32FB-44FA99831A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322051" cy="6688615"/>
          </a:xfrm>
          <a:prstGeom prst="rect">
            <a:avLst/>
          </a:prstGeom>
        </p:spPr>
      </p:pic>
    </p:spTree>
    <p:extLst>
      <p:ext uri="{BB962C8B-B14F-4D97-AF65-F5344CB8AC3E}">
        <p14:creationId xmlns:p14="http://schemas.microsoft.com/office/powerpoint/2010/main" val="1325977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 y="4770407"/>
            <a:ext cx="12192000" cy="2020063"/>
          </a:xfrm>
        </p:spPr>
        <p:txBody>
          <a:bodyPr anchor="ctr">
            <a:normAutofit/>
          </a:bodyPr>
          <a:lstStyle/>
          <a:p>
            <a:pPr lvl="0"/>
            <a:r>
              <a:rPr lang="en-US" sz="1400" i="1" dirty="0">
                <a:solidFill>
                  <a:srgbClr val="FFFFFF"/>
                </a:solidFill>
                <a:latin typeface="Arial" panose="020B0604020202020204" pitchFamily="34" charset="0"/>
                <a:cs typeface="Arial" panose="020B0604020202020204" pitchFamily="34" charset="0"/>
              </a:rPr>
              <a:t>Initially created KPI cards and slicers for metrics to find 1)Lead source 2)Lead origin 3)Country 4)city 5)total leads 6)converted leads 7)conversion rate 8)avg time spent on website 9)avg page views per visit </a:t>
            </a:r>
          </a:p>
        </p:txBody>
      </p:sp>
      <p:pic>
        <p:nvPicPr>
          <p:cNvPr id="7" name="Picture 6">
            <a:extLst>
              <a:ext uri="{FF2B5EF4-FFF2-40B4-BE49-F238E27FC236}">
                <a16:creationId xmlns:a16="http://schemas.microsoft.com/office/drawing/2014/main" id="{F3EE67EC-60CC-BA09-4C1C-72131FEA6B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657"/>
            <a:ext cx="12192000" cy="4675739"/>
          </a:xfrm>
          <a:prstGeom prst="rect">
            <a:avLst/>
          </a:prstGeom>
        </p:spPr>
      </p:pic>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75B1824-B8DD-5AFB-7B2F-818D6CA479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C4E940-D50A-20F5-1B7B-000190C01698}"/>
              </a:ext>
            </a:extLst>
          </p:cNvPr>
          <p:cNvSpPr>
            <a:spLocks noGrp="1"/>
          </p:cNvSpPr>
          <p:nvPr>
            <p:ph type="ctrTitle"/>
          </p:nvPr>
        </p:nvSpPr>
        <p:spPr>
          <a:xfrm>
            <a:off x="1" y="5244860"/>
            <a:ext cx="12192000" cy="1545610"/>
          </a:xfrm>
        </p:spPr>
        <p:txBody>
          <a:bodyPr anchor="ctr">
            <a:normAutofit fontScale="90000"/>
          </a:bodyPr>
          <a:lstStyle/>
          <a:p>
            <a:pPr lvl="0" algn="l"/>
            <a:r>
              <a:rPr lang="en-US" sz="1400" i="1" dirty="0">
                <a:solidFill>
                  <a:srgbClr val="FFFFFF"/>
                </a:solidFill>
                <a:latin typeface="Arial" panose="020B0604020202020204" pitchFamily="34" charset="0"/>
                <a:cs typeface="Arial" panose="020B0604020202020204" pitchFamily="34" charset="0"/>
              </a:rPr>
              <a:t>1) From the above graph we get to understand lead source by total leads and avg time spent on website </a:t>
            </a: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this helps us to </a:t>
            </a:r>
            <a:r>
              <a:rPr lang="en-US" sz="1400" i="1" dirty="0" err="1">
                <a:solidFill>
                  <a:srgbClr val="FFFFFF"/>
                </a:solidFill>
                <a:latin typeface="Arial" panose="020B0604020202020204" pitchFamily="34" charset="0"/>
                <a:cs typeface="Arial" panose="020B0604020202020204" pitchFamily="34" charset="0"/>
              </a:rPr>
              <a:t>analyse</a:t>
            </a:r>
            <a:r>
              <a:rPr lang="en-US" sz="1400" i="1" dirty="0">
                <a:solidFill>
                  <a:srgbClr val="FFFFFF"/>
                </a:solidFill>
                <a:latin typeface="Arial" panose="020B0604020202020204" pitchFamily="34" charset="0"/>
                <a:cs typeface="Arial" panose="020B0604020202020204" pitchFamily="34" charset="0"/>
              </a:rPr>
              <a:t> that google and direct traffic are top lead sources</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2) which lead source have maximum </a:t>
            </a:r>
            <a:r>
              <a:rPr lang="en-US" sz="1400" i="1" dirty="0" err="1">
                <a:solidFill>
                  <a:srgbClr val="FFFFFF"/>
                </a:solidFill>
                <a:latin typeface="Arial" panose="020B0604020202020204" pitchFamily="34" charset="0"/>
                <a:cs typeface="Arial" panose="020B0604020202020204" pitchFamily="34" charset="0"/>
              </a:rPr>
              <a:t>convertion</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3) avg time spent on websites as per lead source </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4) we also have tool tip to understand conversion ratio</a:t>
            </a:r>
          </a:p>
        </p:txBody>
      </p:sp>
      <p:pic>
        <p:nvPicPr>
          <p:cNvPr id="4" name="Picture 3">
            <a:extLst>
              <a:ext uri="{FF2B5EF4-FFF2-40B4-BE49-F238E27FC236}">
                <a16:creationId xmlns:a16="http://schemas.microsoft.com/office/drawing/2014/main" id="{D18EB57A-0732-3780-B044-8182EA40C3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3841"/>
            <a:ext cx="12192000" cy="5104756"/>
          </a:xfrm>
          <a:prstGeom prst="rect">
            <a:avLst/>
          </a:prstGeom>
        </p:spPr>
      </p:pic>
    </p:spTree>
    <p:extLst>
      <p:ext uri="{BB962C8B-B14F-4D97-AF65-F5344CB8AC3E}">
        <p14:creationId xmlns:p14="http://schemas.microsoft.com/office/powerpoint/2010/main" val="4219056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6AF6A3B-8D1F-251C-7D4F-FA0F82826E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F5B197-3824-309E-F1FF-62F8810497AC}"/>
              </a:ext>
            </a:extLst>
          </p:cNvPr>
          <p:cNvSpPr>
            <a:spLocks noGrp="1"/>
          </p:cNvSpPr>
          <p:nvPr>
            <p:ph type="ctrTitle"/>
          </p:nvPr>
        </p:nvSpPr>
        <p:spPr>
          <a:xfrm>
            <a:off x="1" y="5244860"/>
            <a:ext cx="12192000" cy="1545610"/>
          </a:xfrm>
        </p:spPr>
        <p:txBody>
          <a:bodyPr anchor="ctr">
            <a:normAutofit/>
          </a:bodyPr>
          <a:lstStyle/>
          <a:p>
            <a:pPr lvl="0" algn="l"/>
            <a:r>
              <a:rPr lang="en-US" sz="1400" i="1" dirty="0">
                <a:solidFill>
                  <a:srgbClr val="FFFFFF"/>
                </a:solidFill>
                <a:latin typeface="Arial" panose="020B0604020202020204" pitchFamily="34" charset="0"/>
                <a:cs typeface="Arial" panose="020B0604020202020204" pitchFamily="34" charset="0"/>
              </a:rPr>
              <a:t>1)From this visual we can see that conversion of leads based on city</a:t>
            </a: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2) Top city by lead conversion is Mumbai followed by unknown and thane &amp; outskirts </a:t>
            </a: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3) we have 1309 converted leads under Mumbai city</a:t>
            </a: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4) Least is tier II cities</a:t>
            </a:r>
          </a:p>
        </p:txBody>
      </p:sp>
      <p:pic>
        <p:nvPicPr>
          <p:cNvPr id="5" name="Picture 4">
            <a:extLst>
              <a:ext uri="{FF2B5EF4-FFF2-40B4-BE49-F238E27FC236}">
                <a16:creationId xmlns:a16="http://schemas.microsoft.com/office/drawing/2014/main" id="{39D342CE-BB1B-CFA1-5D66-E81FF6F2BF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4942936"/>
          </a:xfrm>
          <a:prstGeom prst="rect">
            <a:avLst/>
          </a:prstGeom>
        </p:spPr>
      </p:pic>
    </p:spTree>
    <p:extLst>
      <p:ext uri="{BB962C8B-B14F-4D97-AF65-F5344CB8AC3E}">
        <p14:creationId xmlns:p14="http://schemas.microsoft.com/office/powerpoint/2010/main" val="30515440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F815517-1C2F-ED3F-733C-9EF95D4BD9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C6C05D-3329-56F0-20D7-D7A997213983}"/>
              </a:ext>
            </a:extLst>
          </p:cNvPr>
          <p:cNvSpPr>
            <a:spLocks noGrp="1"/>
          </p:cNvSpPr>
          <p:nvPr>
            <p:ph type="ctrTitle"/>
          </p:nvPr>
        </p:nvSpPr>
        <p:spPr>
          <a:xfrm>
            <a:off x="1" y="5244860"/>
            <a:ext cx="12192000" cy="1545610"/>
          </a:xfrm>
        </p:spPr>
        <p:txBody>
          <a:bodyPr anchor="ctr">
            <a:normAutofit/>
          </a:bodyPr>
          <a:lstStyle/>
          <a:p>
            <a:pPr lvl="0" algn="l"/>
            <a:r>
              <a:rPr lang="en-US" sz="1400" i="1" dirty="0">
                <a:solidFill>
                  <a:srgbClr val="FFFFFF"/>
                </a:solidFill>
                <a:latin typeface="Arial" panose="020B0604020202020204" pitchFamily="34" charset="0"/>
                <a:cs typeface="Arial" panose="020B0604020202020204" pitchFamily="34" charset="0"/>
              </a:rPr>
              <a:t>1)From this visual we can </a:t>
            </a:r>
            <a:r>
              <a:rPr lang="en-US" sz="1400" i="1" dirty="0" err="1">
                <a:solidFill>
                  <a:srgbClr val="FFFFFF"/>
                </a:solidFill>
                <a:latin typeface="Arial" panose="020B0604020202020204" pitchFamily="34" charset="0"/>
                <a:cs typeface="Arial" panose="020B0604020202020204" pitchFamily="34" charset="0"/>
              </a:rPr>
              <a:t>analyse</a:t>
            </a:r>
            <a:r>
              <a:rPr lang="en-US" sz="1400" i="1" dirty="0">
                <a:solidFill>
                  <a:srgbClr val="FFFFFF"/>
                </a:solidFill>
                <a:latin typeface="Arial" panose="020B0604020202020204" pitchFamily="34" charset="0"/>
                <a:cs typeface="Arial" panose="020B0604020202020204" pitchFamily="34" charset="0"/>
              </a:rPr>
              <a:t> that under country we have top leads from </a:t>
            </a:r>
            <a:r>
              <a:rPr lang="en-US" sz="1400" i="1" dirty="0" err="1">
                <a:solidFill>
                  <a:srgbClr val="FFFFFF"/>
                </a:solidFill>
                <a:latin typeface="Arial" panose="020B0604020202020204" pitchFamily="34" charset="0"/>
                <a:cs typeface="Arial" panose="020B0604020202020204" pitchFamily="34" charset="0"/>
              </a:rPr>
              <a:t>india</a:t>
            </a:r>
            <a:r>
              <a:rPr lang="en-US" sz="1400" i="1" dirty="0">
                <a:solidFill>
                  <a:srgbClr val="FFFFFF"/>
                </a:solidFill>
                <a:latin typeface="Arial" panose="020B0604020202020204" pitchFamily="34" charset="0"/>
                <a:cs typeface="Arial" panose="020B0604020202020204" pitchFamily="34" charset="0"/>
              </a:rPr>
              <a:t> followed by unknown and united </a:t>
            </a:r>
            <a:r>
              <a:rPr lang="en-US" sz="1400" i="1" dirty="0" err="1">
                <a:solidFill>
                  <a:srgbClr val="FFFFFF"/>
                </a:solidFill>
                <a:latin typeface="Arial" panose="020B0604020202020204" pitchFamily="34" charset="0"/>
                <a:cs typeface="Arial" panose="020B0604020202020204" pitchFamily="34" charset="0"/>
              </a:rPr>
              <a:t>arab</a:t>
            </a:r>
            <a:r>
              <a:rPr lang="en-US" sz="1400" i="1" dirty="0">
                <a:solidFill>
                  <a:srgbClr val="FFFFFF"/>
                </a:solidFill>
                <a:latin typeface="Arial" panose="020B0604020202020204" pitchFamily="34" charset="0"/>
                <a:cs typeface="Arial" panose="020B0604020202020204" pitchFamily="34" charset="0"/>
              </a:rPr>
              <a:t> emirates</a:t>
            </a: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2)we have differentiated the bars using city as a legend </a:t>
            </a: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3) we also have total leads, converted leads, conversion ratio as tooltips as we hover on the bars</a:t>
            </a: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4)we have least leads conversion from Tanzania, </a:t>
            </a:r>
            <a:r>
              <a:rPr lang="en-US" sz="1400" i="1" dirty="0" err="1">
                <a:solidFill>
                  <a:srgbClr val="FFFFFF"/>
                </a:solidFill>
                <a:latin typeface="Arial" panose="020B0604020202020204" pitchFamily="34" charset="0"/>
                <a:cs typeface="Arial" panose="020B0604020202020204" pitchFamily="34" charset="0"/>
              </a:rPr>
              <a:t>sri</a:t>
            </a:r>
            <a:r>
              <a:rPr lang="en-US" sz="1400" i="1" dirty="0">
                <a:solidFill>
                  <a:srgbClr val="FFFFFF"/>
                </a:solidFill>
                <a:latin typeface="Arial" panose="020B0604020202020204" pitchFamily="34" charset="0"/>
                <a:cs typeface="Arial" panose="020B0604020202020204" pitchFamily="34" charset="0"/>
              </a:rPr>
              <a:t> </a:t>
            </a:r>
            <a:r>
              <a:rPr lang="en-US" sz="1400" i="1" dirty="0" err="1">
                <a:solidFill>
                  <a:srgbClr val="FFFFFF"/>
                </a:solidFill>
                <a:latin typeface="Arial" panose="020B0604020202020204" pitchFamily="34" charset="0"/>
                <a:cs typeface="Arial" panose="020B0604020202020204" pitchFamily="34" charset="0"/>
              </a:rPr>
              <a:t>lanka</a:t>
            </a:r>
            <a:r>
              <a:rPr lang="en-US" sz="1400" i="1" dirty="0">
                <a:solidFill>
                  <a:srgbClr val="FFFFFF"/>
                </a:solidFill>
                <a:latin typeface="Arial" panose="020B0604020202020204" pitchFamily="34" charset="0"/>
                <a:cs typeface="Arial" panose="020B0604020202020204" pitchFamily="34" charset="0"/>
              </a:rPr>
              <a:t> and Russia countries </a:t>
            </a:r>
          </a:p>
        </p:txBody>
      </p:sp>
      <p:pic>
        <p:nvPicPr>
          <p:cNvPr id="4" name="Picture 3">
            <a:extLst>
              <a:ext uri="{FF2B5EF4-FFF2-40B4-BE49-F238E27FC236}">
                <a16:creationId xmlns:a16="http://schemas.microsoft.com/office/drawing/2014/main" id="{22D2A72E-2889-934C-E395-1356437C1E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557"/>
            <a:ext cx="12192000" cy="5188304"/>
          </a:xfrm>
          <a:prstGeom prst="rect">
            <a:avLst/>
          </a:prstGeom>
        </p:spPr>
      </p:pic>
    </p:spTree>
    <p:extLst>
      <p:ext uri="{BB962C8B-B14F-4D97-AF65-F5344CB8AC3E}">
        <p14:creationId xmlns:p14="http://schemas.microsoft.com/office/powerpoint/2010/main" val="24958854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3A12700-0055-A707-9148-29589DCAD9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684156-311E-5F42-09C0-2AAEECA3165C}"/>
              </a:ext>
            </a:extLst>
          </p:cNvPr>
          <p:cNvSpPr>
            <a:spLocks noGrp="1"/>
          </p:cNvSpPr>
          <p:nvPr>
            <p:ph type="ctrTitle"/>
          </p:nvPr>
        </p:nvSpPr>
        <p:spPr>
          <a:xfrm>
            <a:off x="1" y="5244860"/>
            <a:ext cx="12192000" cy="1545610"/>
          </a:xfrm>
        </p:spPr>
        <p:txBody>
          <a:bodyPr anchor="ctr">
            <a:normAutofit/>
          </a:bodyPr>
          <a:lstStyle/>
          <a:p>
            <a:pPr lvl="0" algn="l"/>
            <a:r>
              <a:rPr lang="en-US" sz="1400" i="1" dirty="0">
                <a:solidFill>
                  <a:srgbClr val="FFFFFF"/>
                </a:solidFill>
                <a:latin typeface="Arial" panose="020B0604020202020204" pitchFamily="34" charset="0"/>
                <a:cs typeface="Arial" panose="020B0604020202020204" pitchFamily="34" charset="0"/>
              </a:rPr>
              <a:t>1) This table view helps to understand country and city </a:t>
            </a:r>
            <a:r>
              <a:rPr lang="en-US" sz="1400" i="1" dirty="0" err="1">
                <a:solidFill>
                  <a:srgbClr val="FFFFFF"/>
                </a:solidFill>
                <a:latin typeface="Arial" panose="020B0604020202020204" pitchFamily="34" charset="0"/>
                <a:cs typeface="Arial" panose="020B0604020202020204" pitchFamily="34" charset="0"/>
              </a:rPr>
              <a:t>city</a:t>
            </a:r>
            <a:r>
              <a:rPr lang="en-US" sz="1400" i="1" dirty="0">
                <a:solidFill>
                  <a:srgbClr val="FFFFFF"/>
                </a:solidFill>
                <a:latin typeface="Arial" panose="020B0604020202020204" pitchFamily="34" charset="0"/>
                <a:cs typeface="Arial" panose="020B0604020202020204" pitchFamily="34" charset="0"/>
              </a:rPr>
              <a:t> count of occupation, lead source , lead origin and total leads</a:t>
            </a: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2) this detailed view helps to </a:t>
            </a:r>
            <a:r>
              <a:rPr lang="en-US" sz="1400" i="1" dirty="0" err="1">
                <a:solidFill>
                  <a:srgbClr val="FFFFFF"/>
                </a:solidFill>
                <a:latin typeface="Arial" panose="020B0604020202020204" pitchFamily="34" charset="0"/>
                <a:cs typeface="Arial" panose="020B0604020202020204" pitchFamily="34" charset="0"/>
              </a:rPr>
              <a:t>analyse</a:t>
            </a:r>
            <a:r>
              <a:rPr lang="en-US" sz="1400" i="1" dirty="0">
                <a:solidFill>
                  <a:srgbClr val="FFFFFF"/>
                </a:solidFill>
                <a:latin typeface="Arial" panose="020B0604020202020204" pitchFamily="34" charset="0"/>
                <a:cs typeface="Arial" panose="020B0604020202020204" pitchFamily="34" charset="0"/>
              </a:rPr>
              <a:t> individual breakdown</a:t>
            </a:r>
          </a:p>
        </p:txBody>
      </p:sp>
      <p:pic>
        <p:nvPicPr>
          <p:cNvPr id="5" name="Picture 4">
            <a:extLst>
              <a:ext uri="{FF2B5EF4-FFF2-40B4-BE49-F238E27FC236}">
                <a16:creationId xmlns:a16="http://schemas.microsoft.com/office/drawing/2014/main" id="{1A367DF4-6404-B8FD-C157-4E6F7752A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5244860"/>
          </a:xfrm>
          <a:prstGeom prst="rect">
            <a:avLst/>
          </a:prstGeom>
        </p:spPr>
      </p:pic>
    </p:spTree>
    <p:extLst>
      <p:ext uri="{BB962C8B-B14F-4D97-AF65-F5344CB8AC3E}">
        <p14:creationId xmlns:p14="http://schemas.microsoft.com/office/powerpoint/2010/main" val="2629026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38CC229-EB9B-9F0C-3A31-AB7AF0E1CA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1AB835-AFE5-B3BD-5FD9-B94ACAF1CA86}"/>
              </a:ext>
            </a:extLst>
          </p:cNvPr>
          <p:cNvSpPr>
            <a:spLocks noGrp="1"/>
          </p:cNvSpPr>
          <p:nvPr>
            <p:ph type="ctrTitle"/>
          </p:nvPr>
        </p:nvSpPr>
        <p:spPr>
          <a:xfrm>
            <a:off x="1" y="5244860"/>
            <a:ext cx="12192000" cy="1545610"/>
          </a:xfrm>
        </p:spPr>
        <p:txBody>
          <a:bodyPr anchor="ctr">
            <a:normAutofit/>
          </a:bodyPr>
          <a:lstStyle/>
          <a:p>
            <a:pPr lvl="0" algn="l"/>
            <a:r>
              <a:rPr lang="en-US" sz="1400" i="1" dirty="0">
                <a:solidFill>
                  <a:srgbClr val="FFFFFF"/>
                </a:solidFill>
                <a:latin typeface="Arial" panose="020B0604020202020204" pitchFamily="34" charset="0"/>
                <a:cs typeface="Arial" panose="020B0604020202020204" pitchFamily="34" charset="0"/>
              </a:rPr>
              <a:t>1) This donut visual helps to understand percentage of occupation along total leads and converted leads as tooltips</a:t>
            </a: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2)we can see unemployed has major share or percentage then comes unknown</a:t>
            </a: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3) least share is for businessman and housewife</a:t>
            </a:r>
          </a:p>
        </p:txBody>
      </p:sp>
      <p:pic>
        <p:nvPicPr>
          <p:cNvPr id="4" name="Picture 3">
            <a:extLst>
              <a:ext uri="{FF2B5EF4-FFF2-40B4-BE49-F238E27FC236}">
                <a16:creationId xmlns:a16="http://schemas.microsoft.com/office/drawing/2014/main" id="{1E848C44-4325-B263-4139-CC88282694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65360"/>
            <a:ext cx="12191999" cy="5310220"/>
          </a:xfrm>
          <a:prstGeom prst="rect">
            <a:avLst/>
          </a:prstGeom>
        </p:spPr>
      </p:pic>
    </p:spTree>
    <p:extLst>
      <p:ext uri="{BB962C8B-B14F-4D97-AF65-F5344CB8AC3E}">
        <p14:creationId xmlns:p14="http://schemas.microsoft.com/office/powerpoint/2010/main" val="472708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C72FB69-B3BE-05F8-E0DF-29F4F17C74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A96AAC-5842-2789-3374-C4EB17225010}"/>
              </a:ext>
            </a:extLst>
          </p:cNvPr>
          <p:cNvSpPr>
            <a:spLocks noGrp="1"/>
          </p:cNvSpPr>
          <p:nvPr>
            <p:ph type="ctrTitle"/>
          </p:nvPr>
        </p:nvSpPr>
        <p:spPr>
          <a:xfrm>
            <a:off x="8322051" y="0"/>
            <a:ext cx="3869950" cy="6790470"/>
          </a:xfrm>
        </p:spPr>
        <p:txBody>
          <a:bodyPr anchor="ctr">
            <a:normAutofit/>
          </a:bodyPr>
          <a:lstStyle/>
          <a:p>
            <a:pPr lvl="0" algn="l"/>
            <a:r>
              <a:rPr lang="en-US" sz="1400" i="1" dirty="0">
                <a:solidFill>
                  <a:srgbClr val="FFFFFF"/>
                </a:solidFill>
                <a:latin typeface="Arial" panose="020B0604020202020204" pitchFamily="34" charset="0"/>
                <a:cs typeface="Arial" panose="020B0604020202020204" pitchFamily="34" charset="0"/>
              </a:rPr>
              <a:t>1) This pie chart visual helps to </a:t>
            </a:r>
            <a:r>
              <a:rPr lang="en-US" sz="1400" i="1" dirty="0" err="1">
                <a:solidFill>
                  <a:srgbClr val="FFFFFF"/>
                </a:solidFill>
                <a:latin typeface="Arial" panose="020B0604020202020204" pitchFamily="34" charset="0"/>
                <a:cs typeface="Arial" panose="020B0604020202020204" pitchFamily="34" charset="0"/>
              </a:rPr>
              <a:t>analyse</a:t>
            </a:r>
            <a:r>
              <a:rPr lang="en-US" sz="1400" i="1" dirty="0">
                <a:solidFill>
                  <a:srgbClr val="FFFFFF"/>
                </a:solidFill>
                <a:latin typeface="Arial" panose="020B0604020202020204" pitchFamily="34" charset="0"/>
                <a:cs typeface="Arial" panose="020B0604020202020204" pitchFamily="34" charset="0"/>
              </a:rPr>
              <a:t> the breakdown of specialization </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2) We can see major contribution is unknown then comes finance management followed by human resource management</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3) bottom 3 are services excellence, e-business, rural and agribusiness</a:t>
            </a:r>
          </a:p>
        </p:txBody>
      </p:sp>
      <p:pic>
        <p:nvPicPr>
          <p:cNvPr id="7" name="Picture 6">
            <a:extLst>
              <a:ext uri="{FF2B5EF4-FFF2-40B4-BE49-F238E27FC236}">
                <a16:creationId xmlns:a16="http://schemas.microsoft.com/office/drawing/2014/main" id="{122A2C25-A3BF-5329-B7BD-6BE8FAF75E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322051" cy="6790470"/>
          </a:xfrm>
          <a:prstGeom prst="rect">
            <a:avLst/>
          </a:prstGeom>
        </p:spPr>
      </p:pic>
    </p:spTree>
    <p:extLst>
      <p:ext uri="{BB962C8B-B14F-4D97-AF65-F5344CB8AC3E}">
        <p14:creationId xmlns:p14="http://schemas.microsoft.com/office/powerpoint/2010/main" val="4062207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F647649-46F4-EC0E-AB1D-CD101590F8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B99F07-1272-790E-6DA5-ECC8633EB834}"/>
              </a:ext>
            </a:extLst>
          </p:cNvPr>
          <p:cNvSpPr>
            <a:spLocks noGrp="1"/>
          </p:cNvSpPr>
          <p:nvPr>
            <p:ph type="ctrTitle"/>
          </p:nvPr>
        </p:nvSpPr>
        <p:spPr>
          <a:xfrm>
            <a:off x="8322051" y="0"/>
            <a:ext cx="3869950" cy="6790470"/>
          </a:xfrm>
        </p:spPr>
        <p:txBody>
          <a:bodyPr anchor="ctr">
            <a:normAutofit/>
          </a:bodyPr>
          <a:lstStyle/>
          <a:p>
            <a:pPr lvl="0" algn="l"/>
            <a:r>
              <a:rPr lang="en-US" sz="1400" i="1" dirty="0">
                <a:solidFill>
                  <a:srgbClr val="FFFFFF"/>
                </a:solidFill>
                <a:latin typeface="Arial" panose="020B0604020202020204" pitchFamily="34" charset="0"/>
                <a:cs typeface="Arial" panose="020B0604020202020204" pitchFamily="34" charset="0"/>
              </a:rPr>
              <a:t>1) This bar graph helps to understand the last notable activity and how it is helping </a:t>
            </a:r>
            <a:r>
              <a:rPr lang="en-US" sz="1400" i="1" dirty="0" err="1">
                <a:solidFill>
                  <a:srgbClr val="FFFFFF"/>
                </a:solidFill>
                <a:latin typeface="Arial" panose="020B0604020202020204" pitchFamily="34" charset="0"/>
                <a:cs typeface="Arial" panose="020B0604020202020204" pitchFamily="34" charset="0"/>
              </a:rPr>
              <a:t>fro</a:t>
            </a:r>
            <a:r>
              <a:rPr lang="en-US" sz="1400" i="1" dirty="0">
                <a:solidFill>
                  <a:srgbClr val="FFFFFF"/>
                </a:solidFill>
                <a:latin typeface="Arial" panose="020B0604020202020204" pitchFamily="34" charset="0"/>
                <a:cs typeface="Arial" panose="020B0604020202020204" pitchFamily="34" charset="0"/>
              </a:rPr>
              <a:t> lead conversion</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2)we have </a:t>
            </a:r>
            <a:r>
              <a:rPr lang="en-US" sz="1400" i="1" dirty="0" err="1">
                <a:solidFill>
                  <a:srgbClr val="FFFFFF"/>
                </a:solidFill>
                <a:latin typeface="Arial" panose="020B0604020202020204" pitchFamily="34" charset="0"/>
                <a:cs typeface="Arial" panose="020B0604020202020204" pitchFamily="34" charset="0"/>
              </a:rPr>
              <a:t>sms</a:t>
            </a:r>
            <a:r>
              <a:rPr lang="en-US" sz="1400" i="1" dirty="0">
                <a:solidFill>
                  <a:srgbClr val="FFFFFF"/>
                </a:solidFill>
                <a:latin typeface="Arial" panose="020B0604020202020204" pitchFamily="34" charset="0"/>
                <a:cs typeface="Arial" panose="020B0604020202020204" pitchFamily="34" charset="0"/>
              </a:rPr>
              <a:t> sent as top bar visual followed by Email opened with 1044 converted leads and then modified</a:t>
            </a:r>
            <a:br>
              <a:rPr lang="en-US" sz="1400" i="1" dirty="0">
                <a:solidFill>
                  <a:srgbClr val="FFFFFF"/>
                </a:solidFill>
                <a:latin typeface="Arial" panose="020B0604020202020204" pitchFamily="34" charset="0"/>
                <a:cs typeface="Arial" panose="020B0604020202020204" pitchFamily="34" charset="0"/>
              </a:rPr>
            </a:br>
            <a:br>
              <a:rPr lang="en-US" sz="1400" i="1" dirty="0">
                <a:solidFill>
                  <a:srgbClr val="FFFFFF"/>
                </a:solidFill>
                <a:latin typeface="Arial" panose="020B0604020202020204" pitchFamily="34" charset="0"/>
                <a:cs typeface="Arial" panose="020B0604020202020204" pitchFamily="34" charset="0"/>
              </a:rPr>
            </a:br>
            <a:r>
              <a:rPr lang="en-US" sz="1400" i="1" dirty="0">
                <a:solidFill>
                  <a:srgbClr val="FFFFFF"/>
                </a:solidFill>
                <a:latin typeface="Arial" panose="020B0604020202020204" pitchFamily="34" charset="0"/>
                <a:cs typeface="Arial" panose="020B0604020202020204" pitchFamily="34" charset="0"/>
              </a:rPr>
              <a:t>3) bottom 2 are resubscribed to emails and email received with 1 converted lead each.</a:t>
            </a:r>
            <a:br>
              <a:rPr lang="en-US" sz="1400" i="1" dirty="0">
                <a:solidFill>
                  <a:srgbClr val="FFFFFF"/>
                </a:solidFill>
                <a:latin typeface="Arial" panose="020B0604020202020204" pitchFamily="34" charset="0"/>
                <a:cs typeface="Arial" panose="020B0604020202020204" pitchFamily="34" charset="0"/>
              </a:rPr>
            </a:br>
            <a:endParaRPr lang="en-US" sz="1400" i="1" dirty="0">
              <a:solidFill>
                <a:srgbClr val="FFFFFF"/>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13CF7E8C-531B-E8DF-87C7-664E2A9BCC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11" y="36708"/>
            <a:ext cx="8253040" cy="6821292"/>
          </a:xfrm>
          <a:prstGeom prst="rect">
            <a:avLst/>
          </a:prstGeom>
        </p:spPr>
      </p:pic>
    </p:spTree>
    <p:extLst>
      <p:ext uri="{BB962C8B-B14F-4D97-AF65-F5344CB8AC3E}">
        <p14:creationId xmlns:p14="http://schemas.microsoft.com/office/powerpoint/2010/main" val="26738448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9DAD249-BF80-48EF-9AFB-36A11BCDC2CE}">
  <ds:schemaRefs>
    <ds:schemaRef ds:uri="http://schemas.microsoft.com/sharepoint/v3/contenttype/forms"/>
  </ds:schemaRefs>
</ds:datastoreItem>
</file>

<file path=customXml/itemProps3.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TM03457485[[fn=Mesh]]</Template>
  <TotalTime>619</TotalTime>
  <Words>552</Words>
  <Application>Microsoft Office PowerPoint</Application>
  <PresentationFormat>Widescreen</PresentationFormat>
  <Paragraphs>11</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Century Gothic</vt:lpstr>
      <vt:lpstr>Mesh</vt:lpstr>
      <vt:lpstr>Customer Lead Prediction</vt:lpstr>
      <vt:lpstr>Initially created KPI cards and slicers for metrics to find 1)Lead source 2)Lead origin 3)Country 4)city 5)total leads 6)converted leads 7)conversion rate 8)avg time spent on website 9)avg page views per visit </vt:lpstr>
      <vt:lpstr>1) From the above graph we get to understand lead source by total leads and avg time spent on website  this helps us to analyse that google and direct traffic are top lead sources  2) which lead source have maximum convertion  3) avg time spent on websites as per lead source   4) we also have tool tip to understand conversion ratio</vt:lpstr>
      <vt:lpstr>1)From this visual we can see that conversion of leads based on city 2) Top city by lead conversion is Mumbai followed by unknown and thane &amp; outskirts  3) we have 1309 converted leads under Mumbai city 4) Least is tier II cities</vt:lpstr>
      <vt:lpstr>1)From this visual we can analyse that under country we have top leads from india followed by unknown and united arab emirates 2)we have differentiated the bars using city as a legend  3) we also have total leads, converted leads, conversion ratio as tooltips as we hover on the bars 4)we have least leads conversion from Tanzania, sri lanka and Russia countries </vt:lpstr>
      <vt:lpstr>1) This table view helps to understand country and city city count of occupation, lead source , lead origin and total leads 2) this detailed view helps to analyse individual breakdown</vt:lpstr>
      <vt:lpstr>1) This donut visual helps to understand percentage of occupation along total leads and converted leads as tooltips 2)we can see unemployed has major share or percentage then comes unknown 3) least share is for businessman and housewife</vt:lpstr>
      <vt:lpstr>1) This pie chart visual helps to analyse the breakdown of specialization   2) We can see major contribution is unknown then comes finance management followed by human resource management  3) bottom 3 are services excellence, e-business, rural and agribusiness</vt:lpstr>
      <vt:lpstr>1) This bar graph helps to understand the last notable activity and how it is helping fro lead conversion  2)we have sms sent as top bar visual followed by Email opened with 1044 converted leads and then modified  3) bottom 2 are resubscribed to emails and email received with 1 converted lead each. </vt:lpstr>
      <vt:lpstr>1) This is our final dashboard  2)We can analyse the entire data source like how many leads are converted, country ,city , lead source wise  3)also helps to understand avg page views per visit, avg time spent on website  4)last notable activity details  5)specialization and occupation wise detailed break down  6)trend ANALYSIS GRAPH HELPS TO UNDERSTAND THE LEADS CONVERTED OVER AVG TIME SPENT ON WEBSITE  7) We also have various cards to understand conversion ratio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Bomma Kavya</dc:creator>
  <cp:lastModifiedBy>Bomma Kavya</cp:lastModifiedBy>
  <cp:revision>20</cp:revision>
  <dcterms:created xsi:type="dcterms:W3CDTF">2025-03-24T19:02:24Z</dcterms:created>
  <dcterms:modified xsi:type="dcterms:W3CDTF">2025-04-18T05:00:08Z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